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8" d="100"/>
          <a:sy n="118" d="100"/>
        </p:scale>
        <p:origin x="-504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E221EF6-1F97-481A-A1AE-6AD2A0C80A99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5988"/>
            <a:ext cx="5486400" cy="4475162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46154B-AC80-450B-B5FA-8B6214E29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90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7" y="5052547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4" y="3132293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C314-BE18-47D5-987E-D50A68B2E0A0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1BD1A-BA49-45FD-AF5F-6723BD21EB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5CC10-377D-47E9-ACC2-1702B2705EB1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BC1E-ABAD-47BA-AF9B-6331A7BB4B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6" y="731521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97BE3-AC66-42BD-9BB3-F662802532C6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5FC8A-5ACC-441D-971B-FE59C561BE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2ED8-B491-40CE-AC4B-ED676889BB1F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3F44D-ED3A-4D33-A802-E374CB2403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7" y="2172648"/>
            <a:ext cx="5966667" cy="2423347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0" y="4607513"/>
            <a:ext cx="597049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20143-127B-462F-A898-80E3EBD37FA0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A26B-F60D-4EC2-824A-88F29BD669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A90A-29B8-4E36-9229-67944FCC43D1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3CF19-AC35-4774-8270-1CD376B1E3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3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764A-E8CF-4C02-B97B-4BD655297675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D102F-3959-4084-AF2F-0C1D6AEB7B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534D7-0091-4415-812D-73A3C5F5C150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D91F-304D-4A5B-A6B0-B079A676A2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C8934-3E58-456F-858B-363081533806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776EE-F4A2-41E6-B8D9-630418EC25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8" y="2209802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8" y="731521"/>
            <a:ext cx="4017085" cy="4894731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D1D72-16E1-4070-AFD1-82210521908D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94480-E5B9-4316-9236-1100831C18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1"/>
            <a:ext cx="4114800" cy="3127807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9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70" y="4464421"/>
            <a:ext cx="6383539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EC2C5-93E7-40C3-BF18-3F49A03B6863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04630-EA4B-40D4-980A-F19FD755BA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A70B2D-E12F-495F-AEB0-E3F728605A9E}" type="datetimeFigureOut">
              <a:rPr lang="ru-RU"/>
              <a:pPr>
                <a:defRPr/>
              </a:pPr>
              <a:t>23.11.2013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9BB790-0F2F-4B1A-A62C-00BF951151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2360613" y="193675"/>
            <a:ext cx="3005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Международная конференция </a:t>
            </a:r>
            <a:endParaRPr lang="ru-RU" sz="120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«Чеслав Милош и Россия»</a:t>
            </a:r>
            <a:endParaRPr lang="ru-RU" sz="120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38" name="Прямоугольник 4"/>
          <p:cNvSpPr>
            <a:spLocks noChangeArrowheads="1"/>
          </p:cNvSpPr>
          <p:nvPr/>
        </p:nvSpPr>
        <p:spPr bwMode="auto">
          <a:xfrm>
            <a:off x="5845175" y="188913"/>
            <a:ext cx="28622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Konferencja międzynarodowa</a:t>
            </a:r>
            <a:endParaRPr lang="ru-RU" sz="16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„Czesław Miłosz i Rosja”     </a:t>
            </a:r>
            <a:endParaRPr lang="ru-RU" sz="120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39" name="Прямоугольник 6"/>
          <p:cNvSpPr>
            <a:spLocks noChangeArrowheads="1"/>
          </p:cNvSpPr>
          <p:nvPr/>
        </p:nvSpPr>
        <p:spPr bwMode="auto">
          <a:xfrm>
            <a:off x="2303463" y="5788025"/>
            <a:ext cx="3205162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Санкт-Петербург, Музей Анны Ахматовой в Фонтанном доме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3–4 декабря 2013 г.</a:t>
            </a:r>
            <a:endParaRPr lang="ru-RU" sz="1200" b="1">
              <a:latin typeface="Trebuchet MS" pitchFamily="34" charset="0"/>
              <a:ea typeface="Calibri" pitchFamily="34" charset="0"/>
            </a:endParaRPr>
          </a:p>
        </p:txBody>
      </p:sp>
      <p:sp>
        <p:nvSpPr>
          <p:cNvPr id="14340" name="Прямоугольник 7"/>
          <p:cNvSpPr>
            <a:spLocks noChangeArrowheads="1"/>
          </p:cNvSpPr>
          <p:nvPr/>
        </p:nvSpPr>
        <p:spPr bwMode="auto">
          <a:xfrm>
            <a:off x="5508625" y="5788025"/>
            <a:ext cx="345598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Sankt  Petersburg,  Muzeum Anny</a:t>
            </a:r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Achmatowej</a:t>
            </a:r>
            <a:r>
              <a:rPr lang="en-US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 Fontannym Domu</a:t>
            </a:r>
            <a:endParaRPr lang="ru-RU" sz="1200" b="1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3–4 grudnia 2013 r. </a:t>
            </a:r>
            <a:endParaRPr lang="ru-RU" sz="1200" b="1">
              <a:latin typeface="Trebuchet MS" pitchFamily="34" charset="0"/>
              <a:ea typeface="Calibri" pitchFamily="34" charset="0"/>
            </a:endParaRPr>
          </a:p>
        </p:txBody>
      </p:sp>
      <p:pic>
        <p:nvPicPr>
          <p:cNvPr id="14341" name="Picture 3" descr="C:\Users\user\AppData\Local\Microsoft\Windows\Temporary Internet Files\Content.Outlook\OI45VI6L\Milosz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8563" y="1503363"/>
            <a:ext cx="6132512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Users\user\AppData\Local\Microsoft\Windows\Temporary Internet Files\Content.Outlook\OI45VI6L\LOGO FZWW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313" y="4560888"/>
            <a:ext cx="1855787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http://www.instytutksiazki.pl/upload/Files/ik_2012_logo_sredni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133600"/>
            <a:ext cx="2071688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7" descr="F:\1 РОССИЙСКО ПОЛЬСКИЙ ЦЕНТР\ЛОГОТИПЫ\Лого(2) (1)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4450"/>
            <a:ext cx="20716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Прямоугольник 5"/>
          <p:cNvSpPr>
            <a:spLocks noChangeArrowheads="1"/>
          </p:cNvSpPr>
          <p:nvPr/>
        </p:nvSpPr>
        <p:spPr bwMode="auto">
          <a:xfrm>
            <a:off x="2916238" y="992188"/>
            <a:ext cx="1781175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</a:t>
            </a:r>
          </a:p>
        </p:txBody>
      </p:sp>
      <p:sp>
        <p:nvSpPr>
          <p:cNvPr id="14346" name="Прямоугольник 8"/>
          <p:cNvSpPr>
            <a:spLocks noChangeArrowheads="1"/>
          </p:cNvSpPr>
          <p:nvPr/>
        </p:nvSpPr>
        <p:spPr bwMode="auto">
          <a:xfrm>
            <a:off x="6376988" y="981075"/>
            <a:ext cx="18256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b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 R O G R A M  </a:t>
            </a:r>
            <a:endParaRPr lang="ru-RU">
              <a:solidFill>
                <a:srgbClr val="000000"/>
              </a:solidFill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585788" y="615950"/>
            <a:ext cx="14208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Контакты</a:t>
            </a:r>
            <a:endParaRPr lang="ru-RU" sz="160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Kontakty</a:t>
            </a:r>
            <a:endParaRPr lang="ru-RU" sz="160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450" y="1712913"/>
            <a:ext cx="4897438" cy="8572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Валерий Мастеров: +7 905 777 0 666</a:t>
            </a:r>
            <a:endParaRPr lang="ru-RU" sz="16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Walerij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Mastierow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450" y="2852738"/>
            <a:ext cx="4897438" cy="8572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Николай Иванов: +48 530 991 001</a:t>
            </a:r>
            <a:endParaRPr lang="ru-RU" sz="1600" dirty="0"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dirty="0">
                <a:latin typeface="Times New Roman"/>
                <a:ea typeface="Calibri"/>
                <a:cs typeface="Times New Roman"/>
              </a:rPr>
              <a:t>Niko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ł</a:t>
            </a:r>
            <a:r>
              <a:rPr lang="pl-PL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aj Iwanow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395288" y="4213225"/>
            <a:ext cx="4572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Музей Анны Ахматовой</a:t>
            </a:r>
            <a:r>
              <a:rPr lang="en-US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Фонтанном доме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Muzeum Anny Achmatowej</a:t>
            </a:r>
            <a:r>
              <a:rPr lang="en-US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 Fontannym domu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342900" y="5084763"/>
            <a:ext cx="45720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Санкт-Петербург, Литейный проспект 53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Sankt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pl-PL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Petersburg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en-US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Litiejnyj prospiekt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53</a:t>
            </a:r>
            <a:endParaRPr lang="en-US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+7 (812) 579 72 39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6" name="Picture 7" descr="F:\1 РОССИЙСКО ПОЛЬСКИЙ ЦЕНТР\ЛОГОТИПЫ\Лого(2) (1)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5100" y="1727200"/>
            <a:ext cx="825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588" y="2852738"/>
            <a:ext cx="749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4" descr="http://im1-tub-ru.yandex.net/i?id=350499291-0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4087813"/>
            <a:ext cx="133667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1017588"/>
            <a:ext cx="4003675" cy="48561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/>
                <a:ea typeface="Calibri"/>
                <a:cs typeface="Times New Roman"/>
              </a:rPr>
              <a:t>3 декабря, вторник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10:00-10:30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Открытие конференции. Приветственное слово.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-  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Нина Попова - директор музея Анны Ахматовой в Фонтанном доме.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Гжегож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Гауден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- директор Института книги.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Юрий Бондаренко - директор Фонда "Российско-польский центр диалога и согласия".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- Пётр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Марчиняк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- генеральный консул Республики Польша в Санкт-Петербурге.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- Наталия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Брыжко-Запур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- директор Польского института в Санкт-Петербурге.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3533775" algn="l"/>
              </a:tabLs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10:30–11:15	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Вступительный доклад  - Александр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Фют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(Краков).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Милош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и Россия: к постановке проблемы.  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11:15–11:45 Кофе-брейк. 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37075" y="981075"/>
            <a:ext cx="4427538" cy="4772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b="1" i="1" dirty="0">
                <a:latin typeface="Times New Roman"/>
                <a:ea typeface="Calibri"/>
                <a:cs typeface="Times New Roman"/>
              </a:rPr>
              <a:t>3 grudnia, wtorek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 10:00-10:30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Otwarcie konferencji. Słowo przywitania.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-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Nina Popowa – dyrektor muzeum Anny Achmatowej</a:t>
            </a:r>
            <a:r>
              <a:rPr lang="en-US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w 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Fontannym</a:t>
            </a:r>
            <a:r>
              <a:rPr lang="en-US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domu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- 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Grzegorz Gauden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 - d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yrektor Instytutu Książki.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-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Jurij Bondar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enko – dyrektor „Rosyjsko–polskiego centrum dialogu i porozumienia”.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- Piotr Marciniak - Konsul Generalny RP w Sankt Petersburgu.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- Natalia Bryżko-Zapór - dyrektor Instytutu Polskiego w Sankt Petersburgu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10:30 – 11:15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Wykład inauguracyjny – Aleksander Fiut (Kraków). Miłosz i Rosja: w kręgu dylematów.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49911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11:15–11:45 Przerwa na kawę.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750" y="692150"/>
            <a:ext cx="4032250" cy="519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11:45–13:45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Антоний Милош (Сан-Франциско). Россия в </a:t>
            </a:r>
            <a:r>
              <a:rPr lang="en-US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>
              <a:lnSpc>
                <a:spcPct val="115000"/>
              </a:lnSpc>
            </a:pPr>
            <a:r>
              <a:rPr lang="en-US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творчестве моего отца. Семейные воспоминания.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Елена Бразговская (Пермь). Чеслав Милош: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>
              <a:lnSpc>
                <a:spcPct val="115000"/>
              </a:lnSpc>
            </a:pP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самоидентичность в культуре.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  Виктор Ерофеев (Москва). Милош и гуманизм.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  Адам Михник (Варшава).  Милош между Польшей и         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Россией.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 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14:00–15:30  Перерыв на обед.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 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15:30 – 17:30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    Асия Ковтун (Каунас).  О концептах</a:t>
            </a:r>
            <a:r>
              <a:rPr 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разум и сознание    </a:t>
            </a:r>
          </a:p>
          <a:p>
            <a:pPr>
              <a:lnSpc>
                <a:spcPct val="115000"/>
              </a:lnSpc>
            </a:pPr>
            <a:r>
              <a:rPr lang="ru-RU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в </a:t>
            </a:r>
            <a:r>
              <a:rPr lang="ru-RU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эссе Чеслава Милоша  "Придорожная собачонка".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buFontTx/>
              <a:buAutoNum type="arabicPeriod" startAt="7"/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Наталья Горбаневская (Париж). Мой Милош: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продолжение темы.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8.     Барбара Торуньчик (Варшава). Россия Милоша.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9.     Валерий Мастеров (Москва). Милош заглядывает в  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        ХХ</a:t>
            </a:r>
            <a:r>
              <a:rPr lang="pl-PL" sz="12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 век.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 </a:t>
            </a:r>
          </a:p>
          <a:p>
            <a:pPr>
              <a:lnSpc>
                <a:spcPct val="115000"/>
              </a:lnSpc>
            </a:pP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19:00 – Торжественный ужин. </a:t>
            </a:r>
            <a:endParaRPr lang="ru-RU" sz="12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52975" y="692150"/>
            <a:ext cx="4140200" cy="4941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11:45 – 13:45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AutoNum type="arabicPeriod" startAt="2"/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Toni Miłosz (San Francisco). Rosja w twórczości mojego 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ojca. Rodzinne skojarzenia.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3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Je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lena Brazgowskaja (Perm). Czesław Miłosz: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samoidentyfikacja w kulturze.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 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Wiktor Erof</a:t>
            </a:r>
            <a:r>
              <a:rPr lang="en-US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ejev (Moskwa). Miłosz i humanizm.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Adam Michnik (Warszawa). Miłosz między Polską a Rosją.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14:00 – 15:30  Przerwa na obiad.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15:30 – 17:30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6"/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Asija Kovtun (Kaunas). Koncepcje </a:t>
            </a:r>
            <a:r>
              <a:rPr lang="pl-PL" sz="1200" i="1">
                <a:latin typeface="Times New Roman" pitchFamily="18" charset="0"/>
                <a:cs typeface="Calibri" pitchFamily="34" charset="0"/>
              </a:rPr>
              <a:t>intelekt i świadomość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w </a:t>
            </a:r>
            <a:endParaRPr lang="ru-RU" sz="1200">
              <a:latin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eseju Czesława Miłosza „Piesek przydrożny”.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7.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Natalia Gorbaniewskaja (Paryż). Mój Miłosz: kontynuacja 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tematu.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8.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Barbara Toruńczyk (Warszawa). Rosja Miłosza.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9.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Walerij Mast</a:t>
            </a:r>
            <a:r>
              <a:rPr lang="en-US" sz="1200">
                <a:latin typeface="Times New Roman" pitchFamily="18" charset="0"/>
                <a:cs typeface="Calibri" pitchFamily="34" charset="0"/>
              </a:rPr>
              <a:t>i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erow (Moskwa). Miłosz zagląda w XXI wiek.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cs typeface="Calibri" pitchFamily="34" charset="0"/>
              </a:rPr>
              <a:t>19:00 – Uroczyst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а </a:t>
            </a:r>
            <a:r>
              <a:rPr lang="en-US" sz="1200">
                <a:latin typeface="Times New Roman" pitchFamily="18" charset="0"/>
                <a:cs typeface="Calibri" pitchFamily="34" charset="0"/>
              </a:rPr>
              <a:t>kolacja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. </a:t>
            </a:r>
            <a:endParaRPr lang="ru-RU" sz="120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750" y="190500"/>
            <a:ext cx="4103688" cy="6254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lang="ru-RU" sz="1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декабря, среда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10:00 – 12:00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    Станислав Бересь (Вроцлав). Милош на все времена.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1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Виктор Куллэ.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Свобода и благодарность: Милош, </a:t>
            </a: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Бродский, Венцлова в полилоге восточноевропейских  </a:t>
            </a: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культур.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2"/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Марек Залеский (Варшава). «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дная Европа» Чеслава </a:t>
            </a: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Милоша.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3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Марек Радзивон (Москва – Варшава). Чеслав Милош 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и Ярослав Ивашкевич.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12:00 – 12:30 Кофе-брейк.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12:30 – 14:30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4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Анатолий Ройтман (Новосибирск). Уроки Милоша: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свидетельство переводчика.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5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Ян Столярчик (Вроцлав). Чеслав Милош и Тадеуш 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Ружевич.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6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Светлана Иванова (Пермь).  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Знаки (имена) </a:t>
            </a: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абстрактных 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объектов в структуре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 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текстов Чеслава  </a:t>
            </a: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          Милоша: аспекты интерпретации.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buFontTx/>
              <a:buAutoNum type="arabicPeriod" startAt="17"/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   Анатолий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 Нехай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 (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C</a:t>
            </a: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анкт-Петербург).</a:t>
            </a:r>
            <a:r>
              <a:rPr lang="ru-RU" sz="1200">
                <a:latin typeface="Times New Roman" pitchFamily="18" charset="0"/>
                <a:cs typeface="Calibri" pitchFamily="34" charset="0"/>
              </a:rPr>
              <a:t>  Мой путь к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 Милошу: размышления переводчика.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endParaRPr lang="ru-RU" sz="1200">
              <a:latin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14:30 – 16:00 Перерыв на обед.</a:t>
            </a:r>
            <a:endParaRPr lang="ru-RU" sz="12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9338" y="188913"/>
            <a:ext cx="4213225" cy="617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lang="pl-PL" sz="1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grudnia, środa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10:00 – 12:00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Stanisław Bereś (Wrocław). M</a:t>
            </a:r>
            <a:r>
              <a:rPr lang="en-US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łosz ponadczasowy.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1"/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pl-PL" sz="1200">
                <a:latin typeface="Times New Roman" pitchFamily="18" charset="0"/>
                <a:cs typeface="Times New Roman" pitchFamily="18" charset="0"/>
              </a:rPr>
              <a:t>Wiktor Ku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łłe (Moskwa). „Wolność i wdzięczność”: 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Miłosz, Brodski, Węcłowa w wachlarzu kultur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wschodnioeuropejskich.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   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Marek Zaleski (Warszawa). Rodzinna Czesława Miłosza.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buFontTx/>
              <a:buAutoNum type="arabicPeriod" startAt="13"/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Marek Radziwon (Moskwa – Warszawa). Czesław Miłosz i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Jarosław Iwaszkiewicz.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12:00 – 12:30 Przerwa na kawę.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12:30 – 14:30 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Anatolij Rojtman (Nowosybirsk). Lekcje Miłosza: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pl-PL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świadectwo tłumacza.</a:t>
            </a:r>
            <a:endParaRPr lang="ru-RU" sz="12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15.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Jan Stolarczyk (Wrocław). Miłosz i Tadeusz Różewicz.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buFontTx/>
              <a:buAutoNum type="arabicPeriod" startAt="16"/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Swietłana Iwanowa (Perm). Nazewnictwo (imiona) rzeczy </a:t>
            </a:r>
            <a:endParaRPr lang="ru-RU" sz="1200">
              <a:latin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abstrakcyjnych w strukturze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tekstów Czesława Miłosza: </a:t>
            </a:r>
            <a:endParaRPr lang="ru-RU" sz="1200">
              <a:solidFill>
                <a:srgbClr val="222222"/>
              </a:solidFill>
              <a:latin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          </a:t>
            </a:r>
            <a:r>
              <a:rPr lang="pl-PL" sz="1200">
                <a:solidFill>
                  <a:srgbClr val="222222"/>
                </a:solidFill>
                <a:latin typeface="Times New Roman" pitchFamily="18" charset="0"/>
                <a:cs typeface="Calibri" pitchFamily="34" charset="0"/>
              </a:rPr>
              <a:t>aspekty interpretacji. 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17.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Anatolij N</a:t>
            </a:r>
            <a:r>
              <a:rPr lang="en-US" sz="1200">
                <a:latin typeface="Times New Roman" pitchFamily="18" charset="0"/>
                <a:cs typeface="Calibri" pitchFamily="34" charset="0"/>
              </a:rPr>
              <a:t>i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echaj (Sankt Petersburg). Droga do Miłosza: </a:t>
            </a:r>
            <a:endParaRPr lang="ru-RU" sz="1200">
              <a:latin typeface="Times New Roman" pitchFamily="18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200">
                <a:latin typeface="Times New Roman" pitchFamily="18" charset="0"/>
                <a:cs typeface="Calibri" pitchFamily="34" charset="0"/>
              </a:rPr>
              <a:t>          </a:t>
            </a:r>
            <a:r>
              <a:rPr lang="pl-PL" sz="1200">
                <a:latin typeface="Times New Roman" pitchFamily="18" charset="0"/>
                <a:cs typeface="Calibri" pitchFamily="34" charset="0"/>
              </a:rPr>
              <a:t>rozmyslenia tłumacza.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pl-PL" sz="1200">
                <a:latin typeface="Times New Roman" pitchFamily="18" charset="0"/>
                <a:cs typeface="Calibri" pitchFamily="34" charset="0"/>
              </a:rPr>
              <a:t> </a:t>
            </a:r>
            <a:endParaRPr lang="ru-RU" sz="120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pl-PL" sz="1200">
                <a:latin typeface="Times New Roman" pitchFamily="18" charset="0"/>
                <a:cs typeface="Calibri" pitchFamily="34" charset="0"/>
              </a:rPr>
              <a:t>14:30 – 16:00 Przerwa na obiad.</a:t>
            </a:r>
            <a:endParaRPr lang="ru-RU" sz="120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1247775"/>
            <a:ext cx="3887787" cy="39576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9911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16:00 – 18:00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18"/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Ксения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Старосельская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(Москва).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Чеслав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Милош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 на страницах «Иностранной литературы»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19"/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Никита Кузнецов (Краков – Санкт Петербург). 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sz="12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Некоторые аспекты перевода прозы </a:t>
            </a:r>
            <a:r>
              <a:rPr lang="ru-RU" sz="1200" dirty="0" err="1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Чеслава</a:t>
            </a:r>
            <a:r>
              <a:rPr lang="ru-RU" sz="12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sz="1200" dirty="0" err="1">
                <a:solidFill>
                  <a:srgbClr val="333333"/>
                </a:solidFill>
                <a:latin typeface="Times New Roman"/>
                <a:ea typeface="Calibri"/>
                <a:cs typeface="Times New Roman"/>
              </a:rPr>
              <a:t>Милоша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20"/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 Владимир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Британишский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(Москва). 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Чеслав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Милош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в польской поэзии ХХ века.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21"/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 Денис </a:t>
            </a:r>
            <a:r>
              <a:rPr lang="ru-RU" sz="1200" dirty="0" err="1">
                <a:latin typeface="Times New Roman"/>
                <a:ea typeface="Calibri"/>
                <a:cs typeface="Times New Roman"/>
              </a:rPr>
              <a:t>Пелихов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(Челябинск). </a:t>
            </a:r>
            <a:r>
              <a:rPr lang="pl-PL" sz="1200" dirty="0">
                <a:solidFill>
                  <a:srgbClr val="222222"/>
                </a:solidFill>
                <a:latin typeface="Arial"/>
                <a:ea typeface="Calibri"/>
                <a:cs typeface="Times New Roman"/>
              </a:rPr>
              <a:t> 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Проблема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 ритмической организации стихотворений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Чеслава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Милоша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и перевод этих особенностей на русский  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 язык.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49911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18:00  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Завершение конференции, подведение итогов: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Гжегож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Гауден</a:t>
            </a: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, Юрий Бондаренко, Нина Попова.</a:t>
            </a:r>
            <a:endParaRPr lang="ru-RU" sz="1200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3" y="1247775"/>
            <a:ext cx="4464050" cy="39179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200" dirty="0">
                <a:latin typeface="Times New Roman"/>
                <a:ea typeface="Calibri"/>
                <a:cs typeface="Times New Roman"/>
              </a:rPr>
              <a:t>16:00 – 18:00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58928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18"/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Ks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enija Staros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elskaja. (Moskwa) Czesław Miłosz na łamach </a:t>
            </a:r>
            <a:endParaRPr lang="ru-RU" sz="1200" dirty="0">
              <a:solidFill>
                <a:srgbClr val="222222"/>
              </a:solidFill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„Inostrannoj Lit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eratury”.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19"/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Nikita Kuzniecow (Kraków – Sankt Petersburg) Niektóre </a:t>
            </a:r>
            <a:endParaRPr lang="ru-RU" sz="1200" dirty="0">
              <a:solidFill>
                <a:srgbClr val="222222"/>
              </a:solidFill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         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aspekty tłumaczenia prozy Czesława Miłosza. 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 startAt="20"/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W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ł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adimir Britaniszskij (Moskwa). Czesław Miłosz w poezji </a:t>
            </a:r>
            <a:endParaRPr lang="ru-RU" sz="1200" dirty="0"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      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polskiej XX wieku.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marL="228600" indent="-2286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Tx/>
              <a:buAutoNum type="arabicPeriod" startAt="21"/>
              <a:defRPr/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  </a:t>
            </a:r>
            <a:r>
              <a:rPr lang="en-US" sz="1200" dirty="0" err="1">
                <a:latin typeface="Times New Roman"/>
                <a:ea typeface="Calibri"/>
                <a:cs typeface="Times New Roman"/>
              </a:rPr>
              <a:t>Dienis</a:t>
            </a:r>
            <a:r>
              <a:rPr lang="en-US" sz="1200" dirty="0">
                <a:latin typeface="Times New Roman"/>
                <a:ea typeface="Calibri"/>
                <a:cs typeface="Times New Roman"/>
              </a:rPr>
              <a:t> 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P</a:t>
            </a:r>
            <a:r>
              <a:rPr lang="en-US" sz="1200" dirty="0" err="1"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elicho</a:t>
            </a:r>
            <a:r>
              <a:rPr lang="en-US" sz="1200" dirty="0">
                <a:latin typeface="Times New Roman"/>
                <a:ea typeface="Calibri"/>
                <a:cs typeface="Times New Roman"/>
              </a:rPr>
              <a:t>w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 (Czelabińsk). Problem rytmu w wierszach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              </a:t>
            </a:r>
            <a:r>
              <a:rPr lang="pl-PL" sz="1200" dirty="0">
                <a:latin typeface="Times New Roman"/>
                <a:ea typeface="Calibri"/>
                <a:cs typeface="Times New Roman"/>
              </a:rPr>
              <a:t>Czesława Miłosza, i tłumaczenie jego poezji na język rosyjski. </a:t>
            </a:r>
            <a:endParaRPr lang="ru-RU" sz="1200" dirty="0">
              <a:latin typeface="Times New Roman"/>
              <a:ea typeface="Calibri"/>
              <a:cs typeface="Times New Roman"/>
            </a:endParaRPr>
          </a:p>
          <a:p>
            <a:pPr marL="342900" indent="-3429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defRPr/>
            </a:pPr>
            <a:endParaRPr lang="ru-RU" sz="1200" dirty="0"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ru-RU" sz="1200" dirty="0"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18:00  </a:t>
            </a:r>
            <a:endParaRPr lang="ru-RU" sz="1200" dirty="0">
              <a:solidFill>
                <a:srgbClr val="222222"/>
              </a:solidFill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Zakończenie konferencji. Podsumowanie wyników. Grzegorz Gauden,  Jurij Bondar</a:t>
            </a:r>
            <a:r>
              <a:rPr lang="en-US" sz="1200" dirty="0" err="1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i</a:t>
            </a:r>
            <a:r>
              <a:rPr lang="pl-PL" sz="1200" dirty="0">
                <a:solidFill>
                  <a:srgbClr val="222222"/>
                </a:solidFill>
                <a:latin typeface="Times New Roman"/>
                <a:ea typeface="Calibri"/>
                <a:cs typeface="Times New Roman"/>
              </a:rPr>
              <a:t>enko, Nina Popowa. 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248</TotalTime>
  <Words>365</Words>
  <Application>Microsoft Office PowerPoint</Application>
  <PresentationFormat>Pokaz na ekranie (4:3)</PresentationFormat>
  <Paragraphs>162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Воздушный поток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Nikolaj</cp:lastModifiedBy>
  <cp:revision>33</cp:revision>
  <cp:lastPrinted>2013-11-22T13:18:14Z</cp:lastPrinted>
  <dcterms:created xsi:type="dcterms:W3CDTF">2012-10-04T11:48:38Z</dcterms:created>
  <dcterms:modified xsi:type="dcterms:W3CDTF">2013-11-23T09:55:58Z</dcterms:modified>
</cp:coreProperties>
</file>